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59" r:id="rId6"/>
    <p:sldId id="261" r:id="rId7"/>
    <p:sldId id="263" r:id="rId8"/>
    <p:sldId id="262"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1"/>
  </p:normalViewPr>
  <p:slideViewPr>
    <p:cSldViewPr snapToGrid="0" snapToObjects="1">
      <p:cViewPr>
        <p:scale>
          <a:sx n="114" d="100"/>
          <a:sy n="114" d="100"/>
        </p:scale>
        <p:origin x="144"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C21A-6374-334E-86E1-0F2F09A9137D}"/>
              </a:ext>
            </a:extLst>
          </p:cNvPr>
          <p:cNvSpPr>
            <a:spLocks noGrp="1"/>
          </p:cNvSpPr>
          <p:nvPr>
            <p:ph type="ctrTitle"/>
          </p:nvPr>
        </p:nvSpPr>
        <p:spPr/>
        <p:txBody>
          <a:bodyPr/>
          <a:lstStyle/>
          <a:p>
            <a:r>
              <a:rPr lang="en-US" dirty="0"/>
              <a:t>Project Benson	</a:t>
            </a:r>
          </a:p>
        </p:txBody>
      </p:sp>
      <p:sp>
        <p:nvSpPr>
          <p:cNvPr id="3" name="Subtitle 2">
            <a:extLst>
              <a:ext uri="{FF2B5EF4-FFF2-40B4-BE49-F238E27FC236}">
                <a16:creationId xmlns:a16="http://schemas.microsoft.com/office/drawing/2014/main" id="{7A5E6E57-6635-1942-9832-A6628454CBD7}"/>
              </a:ext>
            </a:extLst>
          </p:cNvPr>
          <p:cNvSpPr>
            <a:spLocks noGrp="1"/>
          </p:cNvSpPr>
          <p:nvPr>
            <p:ph type="subTitle" idx="1"/>
          </p:nvPr>
        </p:nvSpPr>
        <p:spPr/>
        <p:txBody>
          <a:bodyPr/>
          <a:lstStyle/>
          <a:p>
            <a:r>
              <a:rPr lang="en-US" dirty="0"/>
              <a:t>Benjamin, Chun, Meena, Nazim</a:t>
            </a:r>
          </a:p>
        </p:txBody>
      </p:sp>
    </p:spTree>
    <p:extLst>
      <p:ext uri="{BB962C8B-B14F-4D97-AF65-F5344CB8AC3E}">
        <p14:creationId xmlns:p14="http://schemas.microsoft.com/office/powerpoint/2010/main" val="49427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EA54-F729-D74A-8074-93970D25F734}"/>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E1FDC2E0-36FA-3F46-9273-5FD5E26C0FDA}"/>
              </a:ext>
            </a:extLst>
          </p:cNvPr>
          <p:cNvSpPr>
            <a:spLocks noGrp="1"/>
          </p:cNvSpPr>
          <p:nvPr>
            <p:ph idx="1"/>
          </p:nvPr>
        </p:nvSpPr>
        <p:spPr>
          <a:xfrm>
            <a:off x="2589212" y="1551008"/>
            <a:ext cx="8915400" cy="4360214"/>
          </a:xfrm>
        </p:spPr>
        <p:txBody>
          <a:bodyPr>
            <a:normAutofit/>
          </a:bodyPr>
          <a:lstStyle/>
          <a:p>
            <a:r>
              <a:rPr lang="en-US" dirty="0"/>
              <a:t>Background:</a:t>
            </a:r>
          </a:p>
          <a:p>
            <a:pPr lvl="1"/>
            <a:r>
              <a:rPr lang="en-US" dirty="0"/>
              <a:t>WomenTechWomenYes (WTWY) has an annual gala at the beginning of the October. We need to fill event space with individuals passionate about increasing the participation of women in technology, and concurrently build awareness and reach.</a:t>
            </a:r>
          </a:p>
          <a:p>
            <a:r>
              <a:rPr lang="en-US" dirty="0"/>
              <a:t>Objective:</a:t>
            </a:r>
          </a:p>
          <a:p>
            <a:pPr lvl="1"/>
            <a:r>
              <a:rPr lang="en-US" dirty="0"/>
              <a:t>How and when do we engage the street teams of WomenTechWomenYes (WTWY) in entrances to subway stations such that they reach maximum number of people and get most signatures?</a:t>
            </a:r>
          </a:p>
          <a:p>
            <a:pPr marL="346075" lvl="2" indent="-346075"/>
            <a:r>
              <a:rPr lang="en-US" sz="1600" dirty="0"/>
              <a:t>Findings:</a:t>
            </a:r>
            <a:endParaRPr lang="en-US" sz="1600" dirty="0">
              <a:solidFill>
                <a:srgbClr val="FF0000"/>
              </a:solidFill>
            </a:endParaRPr>
          </a:p>
          <a:p>
            <a:pPr marL="803275" lvl="3" indent="-346075"/>
            <a:r>
              <a:rPr lang="en-US" sz="1600" dirty="0">
                <a:solidFill>
                  <a:srgbClr val="FF0000"/>
                </a:solidFill>
              </a:rPr>
              <a:t>The top 5 stations for the weekend are different from those for the weekday</a:t>
            </a:r>
          </a:p>
          <a:p>
            <a:pPr marL="742950" lvl="2" indent="-342900"/>
            <a:endParaRPr lang="en-US" dirty="0"/>
          </a:p>
          <a:p>
            <a:pPr marL="742950" lvl="2" indent="-342900"/>
            <a:endParaRPr lang="en-US" dirty="0"/>
          </a:p>
          <a:p>
            <a:pPr marL="457200" lvl="1" indent="0">
              <a:buNone/>
            </a:pPr>
            <a:endParaRPr lang="en-US" dirty="0"/>
          </a:p>
        </p:txBody>
      </p:sp>
    </p:spTree>
    <p:extLst>
      <p:ext uri="{BB962C8B-B14F-4D97-AF65-F5344CB8AC3E}">
        <p14:creationId xmlns:p14="http://schemas.microsoft.com/office/powerpoint/2010/main" val="29571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D373-EBDF-C542-902D-71A16408B187}"/>
              </a:ext>
            </a:extLst>
          </p:cNvPr>
          <p:cNvSpPr>
            <a:spLocks noGrp="1"/>
          </p:cNvSpPr>
          <p:nvPr>
            <p:ph type="title"/>
          </p:nvPr>
        </p:nvSpPr>
        <p:spPr/>
        <p:txBody>
          <a:bodyPr/>
          <a:lstStyle/>
          <a:p>
            <a:r>
              <a:rPr lang="en-US" dirty="0"/>
              <a:t>Methodology</a:t>
            </a:r>
          </a:p>
        </p:txBody>
      </p:sp>
      <p:sp>
        <p:nvSpPr>
          <p:cNvPr id="5" name="Rectangle 4">
            <a:extLst>
              <a:ext uri="{FF2B5EF4-FFF2-40B4-BE49-F238E27FC236}">
                <a16:creationId xmlns:a16="http://schemas.microsoft.com/office/drawing/2014/main" id="{BD29D19D-2C9B-C84B-B1F7-6369989F11D8}"/>
              </a:ext>
            </a:extLst>
          </p:cNvPr>
          <p:cNvSpPr/>
          <p:nvPr/>
        </p:nvSpPr>
        <p:spPr>
          <a:xfrm>
            <a:off x="2592925" y="1784887"/>
            <a:ext cx="8808138" cy="3785652"/>
          </a:xfrm>
          <a:prstGeom prst="rect">
            <a:avLst/>
          </a:prstGeom>
        </p:spPr>
        <p:txBody>
          <a:bodyPr wrap="square">
            <a:spAutoFit/>
          </a:bodyPr>
          <a:lstStyle/>
          <a:p>
            <a:pPr marL="742950" lvl="2" indent="-342900">
              <a:buFont typeface="Arial" panose="020B0604020202020204" pitchFamily="34" charset="0"/>
              <a:buChar char="•"/>
            </a:pPr>
            <a:r>
              <a:rPr lang="en-US" sz="1600" dirty="0"/>
              <a:t>MTA Turnstile data for one week (September 16th 2018 to September 22nd 2018) was used to analyze the entries and exits from a station</a:t>
            </a:r>
          </a:p>
          <a:p>
            <a:pPr marL="742950" lvl="2" indent="-342900">
              <a:buFont typeface="Arial" panose="020B0604020202020204" pitchFamily="34" charset="0"/>
              <a:buChar char="•"/>
            </a:pPr>
            <a:endParaRPr lang="en-US" sz="1600" dirty="0"/>
          </a:p>
          <a:p>
            <a:pPr marL="742950" lvl="2" indent="-342900">
              <a:buFont typeface="Arial" panose="020B0604020202020204" pitchFamily="34" charset="0"/>
              <a:buChar char="•"/>
            </a:pPr>
            <a:r>
              <a:rPr lang="en-US" sz="1600" dirty="0"/>
              <a:t>Calculated net traffic as Entries+Exits</a:t>
            </a:r>
          </a:p>
          <a:p>
            <a:pPr marL="742950" lvl="2" indent="-342900">
              <a:buFont typeface="Arial" panose="020B0604020202020204" pitchFamily="34" charset="0"/>
              <a:buChar char="•"/>
            </a:pPr>
            <a:endParaRPr lang="en-US" sz="1600" dirty="0"/>
          </a:p>
          <a:p>
            <a:pPr marL="742950" lvl="2" indent="-342900">
              <a:buFont typeface="Arial" panose="020B0604020202020204" pitchFamily="34" charset="0"/>
              <a:buChar char="•"/>
            </a:pPr>
            <a:r>
              <a:rPr lang="en-US" sz="1600" dirty="0"/>
              <a:t>Removed outliers that indicate a broken turnstile</a:t>
            </a:r>
          </a:p>
          <a:p>
            <a:pPr marL="742950" lvl="2" indent="-342900">
              <a:buFont typeface="Arial" panose="020B0604020202020204" pitchFamily="34" charset="0"/>
              <a:buChar char="•"/>
            </a:pPr>
            <a:endParaRPr lang="en-US" sz="1600" dirty="0"/>
          </a:p>
          <a:p>
            <a:pPr marL="742950" lvl="2" indent="-342900">
              <a:buFont typeface="Arial" panose="020B0604020202020204" pitchFamily="34" charset="0"/>
              <a:buChar char="•"/>
            </a:pPr>
            <a:r>
              <a:rPr lang="en-US" sz="1600" dirty="0"/>
              <a:t>Obtained the top 10 stations that have highest traffic within a 24 hour window and on different days of the week</a:t>
            </a:r>
          </a:p>
          <a:p>
            <a:pPr marL="742950" lvl="2" indent="-342900">
              <a:buFont typeface="Arial" panose="020B0604020202020204" pitchFamily="34" charset="0"/>
              <a:buChar char="•"/>
            </a:pPr>
            <a:endParaRPr lang="en-US" sz="1600" dirty="0"/>
          </a:p>
          <a:p>
            <a:pPr marL="742950" lvl="2" indent="-342900">
              <a:buFont typeface="Arial" panose="020B0604020202020204" pitchFamily="34" charset="0"/>
              <a:buChar char="•"/>
            </a:pPr>
            <a:r>
              <a:rPr lang="en-US" sz="1600" dirty="0"/>
              <a:t>Aggregated traffic in 4-hour timeslots</a:t>
            </a:r>
          </a:p>
          <a:p>
            <a:pPr marL="742950" lvl="2" indent="-342900">
              <a:buFont typeface="Arial" panose="020B0604020202020204" pitchFamily="34" charset="0"/>
              <a:buChar char="•"/>
            </a:pPr>
            <a:endParaRPr lang="en-US" sz="1600" dirty="0"/>
          </a:p>
          <a:p>
            <a:pPr marL="742950" lvl="2" indent="-342900">
              <a:buFont typeface="Arial" panose="020B0604020202020204" pitchFamily="34" charset="0"/>
              <a:buChar char="•"/>
            </a:pPr>
            <a:r>
              <a:rPr lang="en-US" sz="1600" dirty="0"/>
              <a:t>Compared the demographics of the zipcodes of the top ten stations based on entries and exits</a:t>
            </a:r>
          </a:p>
          <a:p>
            <a:pPr marL="400050" lvl="2"/>
            <a:endParaRPr lang="en-US" sz="1600" dirty="0"/>
          </a:p>
        </p:txBody>
      </p:sp>
    </p:spTree>
    <p:extLst>
      <p:ext uri="{BB962C8B-B14F-4D97-AF65-F5344CB8AC3E}">
        <p14:creationId xmlns:p14="http://schemas.microsoft.com/office/powerpoint/2010/main" val="368269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1EBF-1497-1E49-AFCB-5E18E3D47DAC}"/>
              </a:ext>
            </a:extLst>
          </p:cNvPr>
          <p:cNvSpPr>
            <a:spLocks noGrp="1"/>
          </p:cNvSpPr>
          <p:nvPr>
            <p:ph type="title"/>
          </p:nvPr>
        </p:nvSpPr>
        <p:spPr/>
        <p:txBody>
          <a:bodyPr/>
          <a:lstStyle/>
          <a:p>
            <a:r>
              <a:rPr lang="en-US" dirty="0"/>
              <a:t>Net traffic for all stations over 4 weeks</a:t>
            </a:r>
          </a:p>
        </p:txBody>
      </p:sp>
      <p:sp>
        <p:nvSpPr>
          <p:cNvPr id="4" name="TextBox 3">
            <a:extLst>
              <a:ext uri="{FF2B5EF4-FFF2-40B4-BE49-F238E27FC236}">
                <a16:creationId xmlns:a16="http://schemas.microsoft.com/office/drawing/2014/main" id="{728099DA-C74C-C74D-94DC-33BB79B693D5}"/>
              </a:ext>
            </a:extLst>
          </p:cNvPr>
          <p:cNvSpPr txBox="1"/>
          <p:nvPr/>
        </p:nvSpPr>
        <p:spPr>
          <a:xfrm>
            <a:off x="2400300" y="4469593"/>
            <a:ext cx="951792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is a 5.4% difference between the top station(5.1M) and the second highest station(4.85M) based on net traffic</a:t>
            </a:r>
          </a:p>
          <a:p>
            <a:pPr marL="285750" indent="-285750">
              <a:buFont typeface="Arial" panose="020B0604020202020204" pitchFamily="34" charset="0"/>
              <a:buChar char="•"/>
            </a:pPr>
            <a:r>
              <a:rPr lang="en-US" dirty="0"/>
              <a:t>Station1(34-PENN ST) makes up for ~4% of the total traffic across all stations over a 4-week period.</a:t>
            </a:r>
          </a:p>
          <a:p>
            <a:pPr marL="285750" indent="-285750">
              <a:buFont typeface="Arial" panose="020B0604020202020204" pitchFamily="34" charset="0"/>
              <a:buChar char="•"/>
            </a:pPr>
            <a:r>
              <a:rPr lang="en-US" dirty="0"/>
              <a:t>Top 10 stations contribute to ~26%(33M) of total traffic</a:t>
            </a:r>
          </a:p>
          <a:p>
            <a:pPr marL="285750" indent="-285750">
              <a:buFont typeface="Arial" panose="020B0604020202020204" pitchFamily="34" charset="0"/>
              <a:buChar char="•"/>
            </a:pPr>
            <a:r>
              <a:rPr lang="en-US" dirty="0"/>
              <a:t>4pm – 8 pm slot has the highest flow of traffic(~30%) overall</a:t>
            </a:r>
          </a:p>
        </p:txBody>
      </p:sp>
    </p:spTree>
    <p:extLst>
      <p:ext uri="{BB962C8B-B14F-4D97-AF65-F5344CB8AC3E}">
        <p14:creationId xmlns:p14="http://schemas.microsoft.com/office/powerpoint/2010/main" val="1479307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ADF0-8110-CD4A-B3F7-82A4C4290A22}"/>
              </a:ext>
            </a:extLst>
          </p:cNvPr>
          <p:cNvSpPr>
            <a:spLocks noGrp="1"/>
          </p:cNvSpPr>
          <p:nvPr>
            <p:ph type="title"/>
          </p:nvPr>
        </p:nvSpPr>
        <p:spPr/>
        <p:txBody>
          <a:bodyPr>
            <a:normAutofit/>
          </a:bodyPr>
          <a:lstStyle/>
          <a:p>
            <a:r>
              <a:rPr lang="en-US" sz="3200" dirty="0"/>
              <a:t>Top 5 Stations based on day of the week</a:t>
            </a:r>
          </a:p>
        </p:txBody>
      </p:sp>
    </p:spTree>
    <p:extLst>
      <p:ext uri="{BB962C8B-B14F-4D97-AF65-F5344CB8AC3E}">
        <p14:creationId xmlns:p14="http://schemas.microsoft.com/office/powerpoint/2010/main" val="309694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5792-3720-094D-99DB-334A02A382F7}"/>
              </a:ext>
            </a:extLst>
          </p:cNvPr>
          <p:cNvSpPr>
            <a:spLocks noGrp="1"/>
          </p:cNvSpPr>
          <p:nvPr>
            <p:ph type="title"/>
          </p:nvPr>
        </p:nvSpPr>
        <p:spPr>
          <a:xfrm>
            <a:off x="2592925" y="482600"/>
            <a:ext cx="9713375" cy="777922"/>
          </a:xfrm>
        </p:spPr>
        <p:txBody>
          <a:bodyPr>
            <a:normAutofit fontScale="90000"/>
          </a:bodyPr>
          <a:lstStyle/>
          <a:p>
            <a:r>
              <a:rPr lang="en-US" sz="2400" dirty="0"/>
              <a:t>Demographic information for the zip codes of the top 10 stations based on net traffic </a:t>
            </a:r>
          </a:p>
        </p:txBody>
      </p:sp>
      <p:sp>
        <p:nvSpPr>
          <p:cNvPr id="5" name="TextBox 4">
            <a:extLst>
              <a:ext uri="{FF2B5EF4-FFF2-40B4-BE49-F238E27FC236}">
                <a16:creationId xmlns:a16="http://schemas.microsoft.com/office/drawing/2014/main" id="{1FDB2F61-E75D-3341-A5E4-F738FC8071C5}"/>
              </a:ext>
            </a:extLst>
          </p:cNvPr>
          <p:cNvSpPr txBox="1"/>
          <p:nvPr/>
        </p:nvSpPr>
        <p:spPr>
          <a:xfrm>
            <a:off x="3209541" y="1167846"/>
            <a:ext cx="2692400" cy="261610"/>
          </a:xfrm>
          <a:prstGeom prst="rect">
            <a:avLst/>
          </a:prstGeom>
          <a:noFill/>
        </p:spPr>
        <p:txBody>
          <a:bodyPr wrap="square" rtlCol="0">
            <a:spAutoFit/>
          </a:bodyPr>
          <a:lstStyle/>
          <a:p>
            <a:r>
              <a:rPr lang="en-US" sz="1100" b="1" dirty="0"/>
              <a:t>% of Female population vs. net traffic </a:t>
            </a:r>
          </a:p>
        </p:txBody>
      </p:sp>
      <p:sp>
        <p:nvSpPr>
          <p:cNvPr id="8" name="TextBox 7">
            <a:extLst>
              <a:ext uri="{FF2B5EF4-FFF2-40B4-BE49-F238E27FC236}">
                <a16:creationId xmlns:a16="http://schemas.microsoft.com/office/drawing/2014/main" id="{269F2A8E-8B14-B145-94BC-33577AB72492}"/>
              </a:ext>
            </a:extLst>
          </p:cNvPr>
          <p:cNvSpPr txBox="1"/>
          <p:nvPr/>
        </p:nvSpPr>
        <p:spPr>
          <a:xfrm>
            <a:off x="7988300" y="1264555"/>
            <a:ext cx="2692400" cy="261610"/>
          </a:xfrm>
          <a:prstGeom prst="rect">
            <a:avLst/>
          </a:prstGeom>
          <a:noFill/>
        </p:spPr>
        <p:txBody>
          <a:bodyPr wrap="square" rtlCol="0">
            <a:spAutoFit/>
          </a:bodyPr>
          <a:lstStyle/>
          <a:p>
            <a:r>
              <a:rPr lang="en-US" sz="1100" b="1" dirty="0"/>
              <a:t>Median income vs. net traffic </a:t>
            </a:r>
          </a:p>
        </p:txBody>
      </p:sp>
      <p:sp>
        <p:nvSpPr>
          <p:cNvPr id="14" name="TextBox 13">
            <a:extLst>
              <a:ext uri="{FF2B5EF4-FFF2-40B4-BE49-F238E27FC236}">
                <a16:creationId xmlns:a16="http://schemas.microsoft.com/office/drawing/2014/main" id="{16F067D3-E143-814D-AFA7-F836A4D16221}"/>
              </a:ext>
            </a:extLst>
          </p:cNvPr>
          <p:cNvSpPr txBox="1"/>
          <p:nvPr/>
        </p:nvSpPr>
        <p:spPr>
          <a:xfrm>
            <a:off x="3209541" y="3900808"/>
            <a:ext cx="2692400" cy="261610"/>
          </a:xfrm>
          <a:prstGeom prst="rect">
            <a:avLst/>
          </a:prstGeom>
          <a:noFill/>
        </p:spPr>
        <p:txBody>
          <a:bodyPr wrap="square" rtlCol="0">
            <a:spAutoFit/>
          </a:bodyPr>
          <a:lstStyle/>
          <a:p>
            <a:r>
              <a:rPr lang="en-US" sz="1100" b="1" dirty="0"/>
              <a:t>Number of business vs. net traffic</a:t>
            </a:r>
          </a:p>
        </p:txBody>
      </p:sp>
      <p:sp>
        <p:nvSpPr>
          <p:cNvPr id="15" name="TextBox 14">
            <a:extLst>
              <a:ext uri="{FF2B5EF4-FFF2-40B4-BE49-F238E27FC236}">
                <a16:creationId xmlns:a16="http://schemas.microsoft.com/office/drawing/2014/main" id="{27F7D4A8-481A-594B-A61F-5E1A6C0C4DC3}"/>
              </a:ext>
            </a:extLst>
          </p:cNvPr>
          <p:cNvSpPr txBox="1"/>
          <p:nvPr/>
        </p:nvSpPr>
        <p:spPr>
          <a:xfrm>
            <a:off x="7838082" y="3893821"/>
            <a:ext cx="2692400" cy="261610"/>
          </a:xfrm>
          <a:prstGeom prst="rect">
            <a:avLst/>
          </a:prstGeom>
          <a:noFill/>
        </p:spPr>
        <p:txBody>
          <a:bodyPr wrap="square" rtlCol="0">
            <a:spAutoFit/>
          </a:bodyPr>
          <a:lstStyle/>
          <a:p>
            <a:r>
              <a:rPr lang="en-US" sz="1100" b="1" dirty="0"/>
              <a:t>Total Population vs. net traffic</a:t>
            </a:r>
          </a:p>
        </p:txBody>
      </p:sp>
      <p:pic>
        <p:nvPicPr>
          <p:cNvPr id="28" name="Picture 27">
            <a:extLst>
              <a:ext uri="{FF2B5EF4-FFF2-40B4-BE49-F238E27FC236}">
                <a16:creationId xmlns:a16="http://schemas.microsoft.com/office/drawing/2014/main" id="{40CA8B90-FD8F-AC4C-A13C-A489EEE61F01}"/>
              </a:ext>
            </a:extLst>
          </p:cNvPr>
          <p:cNvPicPr>
            <a:picLocks noChangeAspect="1"/>
          </p:cNvPicPr>
          <p:nvPr/>
        </p:nvPicPr>
        <p:blipFill>
          <a:blip r:embed="rId2"/>
          <a:stretch>
            <a:fillRect/>
          </a:stretch>
        </p:blipFill>
        <p:spPr>
          <a:xfrm>
            <a:off x="2592925" y="1437008"/>
            <a:ext cx="3975100" cy="2463800"/>
          </a:xfrm>
          <a:prstGeom prst="rect">
            <a:avLst/>
          </a:prstGeom>
        </p:spPr>
      </p:pic>
      <p:pic>
        <p:nvPicPr>
          <p:cNvPr id="30" name="Picture 29">
            <a:extLst>
              <a:ext uri="{FF2B5EF4-FFF2-40B4-BE49-F238E27FC236}">
                <a16:creationId xmlns:a16="http://schemas.microsoft.com/office/drawing/2014/main" id="{82C31340-1EFA-1443-9E8A-D27EB87C972E}"/>
              </a:ext>
            </a:extLst>
          </p:cNvPr>
          <p:cNvPicPr>
            <a:picLocks noChangeAspect="1"/>
          </p:cNvPicPr>
          <p:nvPr/>
        </p:nvPicPr>
        <p:blipFill>
          <a:blip r:embed="rId3"/>
          <a:stretch>
            <a:fillRect/>
          </a:stretch>
        </p:blipFill>
        <p:spPr>
          <a:xfrm>
            <a:off x="6861717" y="1478093"/>
            <a:ext cx="4267200" cy="2463800"/>
          </a:xfrm>
          <a:prstGeom prst="rect">
            <a:avLst/>
          </a:prstGeom>
        </p:spPr>
      </p:pic>
      <p:pic>
        <p:nvPicPr>
          <p:cNvPr id="32" name="Picture 31">
            <a:extLst>
              <a:ext uri="{FF2B5EF4-FFF2-40B4-BE49-F238E27FC236}">
                <a16:creationId xmlns:a16="http://schemas.microsoft.com/office/drawing/2014/main" id="{38A0B628-CB91-A64B-84DD-AF4B583A9EE1}"/>
              </a:ext>
            </a:extLst>
          </p:cNvPr>
          <p:cNvPicPr>
            <a:picLocks noChangeAspect="1"/>
          </p:cNvPicPr>
          <p:nvPr/>
        </p:nvPicPr>
        <p:blipFill>
          <a:blip r:embed="rId4"/>
          <a:stretch>
            <a:fillRect/>
          </a:stretch>
        </p:blipFill>
        <p:spPr>
          <a:xfrm>
            <a:off x="2592925" y="4114346"/>
            <a:ext cx="4279900" cy="2628900"/>
          </a:xfrm>
          <a:prstGeom prst="rect">
            <a:avLst/>
          </a:prstGeom>
        </p:spPr>
      </p:pic>
      <p:pic>
        <p:nvPicPr>
          <p:cNvPr id="34" name="Picture 33">
            <a:extLst>
              <a:ext uri="{FF2B5EF4-FFF2-40B4-BE49-F238E27FC236}">
                <a16:creationId xmlns:a16="http://schemas.microsoft.com/office/drawing/2014/main" id="{0B50555B-1619-524C-AA6F-A1215A3295BE}"/>
              </a:ext>
            </a:extLst>
          </p:cNvPr>
          <p:cNvPicPr>
            <a:picLocks noChangeAspect="1"/>
          </p:cNvPicPr>
          <p:nvPr/>
        </p:nvPicPr>
        <p:blipFill>
          <a:blip r:embed="rId5"/>
          <a:stretch>
            <a:fillRect/>
          </a:stretch>
        </p:blipFill>
        <p:spPr>
          <a:xfrm>
            <a:off x="7101482" y="4114346"/>
            <a:ext cx="4165600" cy="2628900"/>
          </a:xfrm>
          <a:prstGeom prst="rect">
            <a:avLst/>
          </a:prstGeom>
        </p:spPr>
      </p:pic>
    </p:spTree>
    <p:extLst>
      <p:ext uri="{BB962C8B-B14F-4D97-AF65-F5344CB8AC3E}">
        <p14:creationId xmlns:p14="http://schemas.microsoft.com/office/powerpoint/2010/main" val="3981497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EFEC-7A1A-504A-8E5C-A0A3BF800511}"/>
              </a:ext>
            </a:extLst>
          </p:cNvPr>
          <p:cNvSpPr>
            <a:spLocks noGrp="1"/>
          </p:cNvSpPr>
          <p:nvPr>
            <p:ph type="title"/>
          </p:nvPr>
        </p:nvSpPr>
        <p:spPr/>
        <p:txBody>
          <a:bodyPr>
            <a:noAutofit/>
          </a:bodyPr>
          <a:lstStyle/>
          <a:p>
            <a:r>
              <a:rPr lang="en-US" sz="2800" dirty="0"/>
              <a:t>Calculation of number of participants based on reach in the top 10 stations and assumed turnout</a:t>
            </a:r>
          </a:p>
        </p:txBody>
      </p:sp>
      <p:graphicFrame>
        <p:nvGraphicFramePr>
          <p:cNvPr id="6" name="Table 5">
            <a:extLst>
              <a:ext uri="{FF2B5EF4-FFF2-40B4-BE49-F238E27FC236}">
                <a16:creationId xmlns:a16="http://schemas.microsoft.com/office/drawing/2014/main" id="{59A9314B-BB28-604B-9BF4-B64BA65CF24E}"/>
              </a:ext>
            </a:extLst>
          </p:cNvPr>
          <p:cNvGraphicFramePr>
            <a:graphicFrameLocks noGrp="1"/>
          </p:cNvGraphicFramePr>
          <p:nvPr>
            <p:extLst>
              <p:ext uri="{D42A27DB-BD31-4B8C-83A1-F6EECF244321}">
                <p14:modId xmlns:p14="http://schemas.microsoft.com/office/powerpoint/2010/main" val="1385341481"/>
              </p:ext>
            </p:extLst>
          </p:nvPr>
        </p:nvGraphicFramePr>
        <p:xfrm>
          <a:off x="2786062" y="1905000"/>
          <a:ext cx="5570538" cy="3657600"/>
        </p:xfrm>
        <a:graphic>
          <a:graphicData uri="http://schemas.openxmlformats.org/drawingml/2006/table">
            <a:tbl>
              <a:tblPr/>
              <a:tblGrid>
                <a:gridCol w="1452282">
                  <a:extLst>
                    <a:ext uri="{9D8B030D-6E8A-4147-A177-3AD203B41FA5}">
                      <a16:colId xmlns:a16="http://schemas.microsoft.com/office/drawing/2014/main" val="3319608544"/>
                    </a:ext>
                  </a:extLst>
                </a:gridCol>
                <a:gridCol w="1006224">
                  <a:extLst>
                    <a:ext uri="{9D8B030D-6E8A-4147-A177-3AD203B41FA5}">
                      <a16:colId xmlns:a16="http://schemas.microsoft.com/office/drawing/2014/main" val="660967463"/>
                    </a:ext>
                  </a:extLst>
                </a:gridCol>
                <a:gridCol w="923236">
                  <a:extLst>
                    <a:ext uri="{9D8B030D-6E8A-4147-A177-3AD203B41FA5}">
                      <a16:colId xmlns:a16="http://schemas.microsoft.com/office/drawing/2014/main" val="3523556216"/>
                    </a:ext>
                  </a:extLst>
                </a:gridCol>
                <a:gridCol w="1068464">
                  <a:extLst>
                    <a:ext uri="{9D8B030D-6E8A-4147-A177-3AD203B41FA5}">
                      <a16:colId xmlns:a16="http://schemas.microsoft.com/office/drawing/2014/main" val="3173291759"/>
                    </a:ext>
                  </a:extLst>
                </a:gridCol>
                <a:gridCol w="1120332">
                  <a:extLst>
                    <a:ext uri="{9D8B030D-6E8A-4147-A177-3AD203B41FA5}">
                      <a16:colId xmlns:a16="http://schemas.microsoft.com/office/drawing/2014/main" val="3669288218"/>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gridSpan="4">
                  <a:txBody>
                    <a:bodyPr/>
                    <a:lstStyle/>
                    <a:p>
                      <a:pPr algn="ctr" fontAlgn="b"/>
                      <a:r>
                        <a:rPr lang="en-US" sz="1200" b="1" i="0" u="none" strike="noStrike">
                          <a:solidFill>
                            <a:srgbClr val="000000"/>
                          </a:solidFill>
                          <a:effectLst/>
                          <a:latin typeface="Calibri" panose="020F0502020204030204" pitchFamily="34" charset="0"/>
                        </a:rPr>
                        <a:t>REACH</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7736794"/>
                  </a:ext>
                </a:extLst>
              </a:tr>
              <a:tr h="203200">
                <a:tc>
                  <a:txBody>
                    <a:bodyPr/>
                    <a:lstStyle/>
                    <a:p>
                      <a:pPr algn="l" fontAlgn="b"/>
                      <a:r>
                        <a:rPr lang="en-US" sz="1200" b="1" i="0" u="none" strike="noStrike">
                          <a:solidFill>
                            <a:srgbClr val="000000"/>
                          </a:solidFill>
                          <a:effectLst/>
                          <a:latin typeface="Calibri" panose="020F0502020204030204" pitchFamily="34" charset="0"/>
                        </a:rPr>
                        <a:t>STATION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15%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000000"/>
                          </a:solidFill>
                          <a:effectLst/>
                          <a:latin typeface="Calibri" panose="020F0502020204030204" pitchFamily="34" charset="0"/>
                        </a:rPr>
                        <a:t>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959479"/>
                  </a:ext>
                </a:extLst>
              </a:tr>
              <a:tr h="203200">
                <a:tc>
                  <a:txBody>
                    <a:bodyPr/>
                    <a:lstStyle/>
                    <a:p>
                      <a:pPr algn="l" fontAlgn="b"/>
                      <a:r>
                        <a:rPr lang="en-US" sz="1200" b="0" i="0" u="none" strike="noStrike">
                          <a:solidFill>
                            <a:srgbClr val="000000"/>
                          </a:solidFill>
                          <a:effectLst/>
                          <a:latin typeface="Calibri" panose="020F0502020204030204" pitchFamily="34" charset="0"/>
                        </a:rPr>
                        <a:t>34 ST-PENN STA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256,065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512,129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768,194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1,024,259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240037383"/>
                  </a:ext>
                </a:extLst>
              </a:tr>
              <a:tr h="203200">
                <a:tc>
                  <a:txBody>
                    <a:bodyPr/>
                    <a:lstStyle/>
                    <a:p>
                      <a:pPr algn="l" fontAlgn="b"/>
                      <a:r>
                        <a:rPr lang="en-US" sz="1200" b="0" i="0" u="none" strike="noStrike">
                          <a:solidFill>
                            <a:srgbClr val="000000"/>
                          </a:solidFill>
                          <a:effectLst/>
                          <a:latin typeface="Calibri" panose="020F0502020204030204" pitchFamily="34" charset="0"/>
                        </a:rPr>
                        <a:t>34 ST-HERALD SQ</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242,918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485,836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728,754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971,673 </a:t>
                      </a:r>
                    </a:p>
                  </a:txBody>
                  <a:tcPr marL="9525" marR="9525" marT="9525" marB="0" anchor="b">
                    <a:lnL>
                      <a:noFill/>
                    </a:lnL>
                    <a:lnR>
                      <a:noFill/>
                    </a:lnR>
                    <a:lnT>
                      <a:noFill/>
                    </a:lnT>
                    <a:lnB>
                      <a:noFill/>
                    </a:lnB>
                  </a:tcPr>
                </a:tc>
                <a:extLst>
                  <a:ext uri="{0D108BD9-81ED-4DB2-BD59-A6C34878D82A}">
                    <a16:rowId xmlns:a16="http://schemas.microsoft.com/office/drawing/2014/main" val="1101928687"/>
                  </a:ext>
                </a:extLst>
              </a:tr>
              <a:tr h="203200">
                <a:tc>
                  <a:txBody>
                    <a:bodyPr/>
                    <a:lstStyle/>
                    <a:p>
                      <a:pPr algn="l" fontAlgn="b"/>
                      <a:r>
                        <a:rPr lang="en-US" sz="1200" b="0" i="0" u="none" strike="noStrike">
                          <a:solidFill>
                            <a:srgbClr val="000000"/>
                          </a:solidFill>
                          <a:effectLst/>
                          <a:latin typeface="Calibri" panose="020F0502020204030204" pitchFamily="34" charset="0"/>
                        </a:rPr>
                        <a:t>TIMES SQ-42 ST</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233,060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466,120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699,180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932,240 </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4230830278"/>
                  </a:ext>
                </a:extLst>
              </a:tr>
              <a:tr h="203200">
                <a:tc>
                  <a:txBody>
                    <a:bodyPr/>
                    <a:lstStyle/>
                    <a:p>
                      <a:pPr algn="l" fontAlgn="b"/>
                      <a:r>
                        <a:rPr lang="en-US" sz="1200" b="0" i="0" u="none" strike="noStrike">
                          <a:solidFill>
                            <a:srgbClr val="000000"/>
                          </a:solidFill>
                          <a:effectLst/>
                          <a:latin typeface="Calibri" panose="020F0502020204030204" pitchFamily="34" charset="0"/>
                        </a:rPr>
                        <a:t>59 ST COLUMBUS</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154,669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309,339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464,008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618,677 </a:t>
                      </a:r>
                    </a:p>
                  </a:txBody>
                  <a:tcPr marL="9525" marR="9525" marT="9525" marB="0" anchor="b">
                    <a:lnL>
                      <a:noFill/>
                    </a:lnL>
                    <a:lnR>
                      <a:noFill/>
                    </a:lnR>
                    <a:lnT>
                      <a:noFill/>
                    </a:lnT>
                    <a:lnB>
                      <a:noFill/>
                    </a:lnB>
                  </a:tcPr>
                </a:tc>
                <a:extLst>
                  <a:ext uri="{0D108BD9-81ED-4DB2-BD59-A6C34878D82A}">
                    <a16:rowId xmlns:a16="http://schemas.microsoft.com/office/drawing/2014/main" val="3411323129"/>
                  </a:ext>
                </a:extLst>
              </a:tr>
              <a:tr h="203200">
                <a:tc>
                  <a:txBody>
                    <a:bodyPr/>
                    <a:lstStyle/>
                    <a:p>
                      <a:pPr algn="l" fontAlgn="b"/>
                      <a:r>
                        <a:rPr lang="en-US" sz="1200" b="0" i="0" u="none" strike="noStrike">
                          <a:solidFill>
                            <a:srgbClr val="000000"/>
                          </a:solidFill>
                          <a:effectLst/>
                          <a:latin typeface="Calibri" panose="020F0502020204030204" pitchFamily="34" charset="0"/>
                        </a:rPr>
                        <a:t>GRD CNTRL-42 ST</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148,527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297,054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445,580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594,107 </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1079721806"/>
                  </a:ext>
                </a:extLst>
              </a:tr>
              <a:tr h="203200">
                <a:tc>
                  <a:txBody>
                    <a:bodyPr/>
                    <a:lstStyle/>
                    <a:p>
                      <a:pPr algn="l" fontAlgn="b"/>
                      <a:r>
                        <a:rPr lang="en-US" sz="1200" b="0" i="0" u="none" strike="noStrike">
                          <a:solidFill>
                            <a:srgbClr val="000000"/>
                          </a:solidFill>
                          <a:effectLst/>
                          <a:latin typeface="Calibri" panose="020F0502020204030204" pitchFamily="34" charset="0"/>
                        </a:rPr>
                        <a:t>59 ST</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134,267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268,534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402,801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537,068 </a:t>
                      </a:r>
                    </a:p>
                  </a:txBody>
                  <a:tcPr marL="9525" marR="9525" marT="9525" marB="0" anchor="b">
                    <a:lnL>
                      <a:noFill/>
                    </a:lnL>
                    <a:lnR>
                      <a:noFill/>
                    </a:lnR>
                    <a:lnT>
                      <a:noFill/>
                    </a:lnT>
                    <a:lnB>
                      <a:noFill/>
                    </a:lnB>
                  </a:tcPr>
                </a:tc>
                <a:extLst>
                  <a:ext uri="{0D108BD9-81ED-4DB2-BD59-A6C34878D82A}">
                    <a16:rowId xmlns:a16="http://schemas.microsoft.com/office/drawing/2014/main" val="3621805071"/>
                  </a:ext>
                </a:extLst>
              </a:tr>
              <a:tr h="203200">
                <a:tc>
                  <a:txBody>
                    <a:bodyPr/>
                    <a:lstStyle/>
                    <a:p>
                      <a:pPr algn="l" fontAlgn="b"/>
                      <a:r>
                        <a:rPr lang="en-US" sz="1200" b="0" i="0" u="none" strike="noStrike">
                          <a:solidFill>
                            <a:srgbClr val="000000"/>
                          </a:solidFill>
                          <a:effectLst/>
                          <a:latin typeface="Calibri" panose="020F0502020204030204" pitchFamily="34" charset="0"/>
                        </a:rPr>
                        <a:t>FLUSHING-MAIN</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125,818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251,637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377,455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503,274 </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4245737040"/>
                  </a:ext>
                </a:extLst>
              </a:tr>
              <a:tr h="203200">
                <a:tc>
                  <a:txBody>
                    <a:bodyPr/>
                    <a:lstStyle/>
                    <a:p>
                      <a:pPr algn="l" fontAlgn="b"/>
                      <a:r>
                        <a:rPr lang="en-US" sz="1200" b="0" i="0" u="none" strike="noStrike">
                          <a:solidFill>
                            <a:srgbClr val="000000"/>
                          </a:solidFill>
                          <a:effectLst/>
                          <a:latin typeface="Calibri" panose="020F0502020204030204" pitchFamily="34" charset="0"/>
                        </a:rPr>
                        <a:t>CHAMBERS ST</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121,907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243,815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365,722 </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           487,630 </a:t>
                      </a:r>
                    </a:p>
                  </a:txBody>
                  <a:tcPr marL="9525" marR="9525" marT="9525" marB="0" anchor="b">
                    <a:lnL>
                      <a:noFill/>
                    </a:lnL>
                    <a:lnR>
                      <a:noFill/>
                    </a:lnR>
                    <a:lnT>
                      <a:noFill/>
                    </a:lnT>
                    <a:lnB>
                      <a:noFill/>
                    </a:lnB>
                  </a:tcPr>
                </a:tc>
                <a:extLst>
                  <a:ext uri="{0D108BD9-81ED-4DB2-BD59-A6C34878D82A}">
                    <a16:rowId xmlns:a16="http://schemas.microsoft.com/office/drawing/2014/main" val="1411117268"/>
                  </a:ext>
                </a:extLst>
              </a:tr>
              <a:tr h="203200">
                <a:tc>
                  <a:txBody>
                    <a:bodyPr/>
                    <a:lstStyle/>
                    <a:p>
                      <a:pPr algn="l" fontAlgn="b"/>
                      <a:r>
                        <a:rPr lang="en-US" sz="1200" b="0" i="0" u="none" strike="noStrike">
                          <a:solidFill>
                            <a:srgbClr val="000000"/>
                          </a:solidFill>
                          <a:effectLst/>
                          <a:latin typeface="Calibri" panose="020F0502020204030204" pitchFamily="34" charset="0"/>
                        </a:rPr>
                        <a:t>47-50 STS ROCK</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117,726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235,452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353,178 </a:t>
                      </a:r>
                    </a:p>
                  </a:txBody>
                  <a:tcPr marL="9525" marR="9525" marT="9525" marB="0" anchor="b">
                    <a:lnL>
                      <a:noFill/>
                    </a:lnL>
                    <a:lnR>
                      <a:noFill/>
                    </a:lnR>
                    <a:lnT>
                      <a:noFill/>
                    </a:lnT>
                    <a:lnB>
                      <a:noFill/>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470,904 </a:t>
                      </a:r>
                    </a:p>
                  </a:txBody>
                  <a:tcPr marL="9525" marR="9525" marT="9525" marB="0" anchor="b">
                    <a:lnL>
                      <a:noFill/>
                    </a:lnL>
                    <a:lnR>
                      <a:noFill/>
                    </a:lnR>
                    <a:lnT>
                      <a:noFill/>
                    </a:lnT>
                    <a:lnB>
                      <a:noFill/>
                    </a:lnB>
                    <a:solidFill>
                      <a:srgbClr val="D9D9D9"/>
                    </a:solidFill>
                  </a:tcPr>
                </a:tc>
                <a:extLst>
                  <a:ext uri="{0D108BD9-81ED-4DB2-BD59-A6C34878D82A}">
                    <a16:rowId xmlns:a16="http://schemas.microsoft.com/office/drawing/2014/main" val="3434334580"/>
                  </a:ext>
                </a:extLst>
              </a:tr>
              <a:tr h="203200">
                <a:tc>
                  <a:txBody>
                    <a:bodyPr/>
                    <a:lstStyle/>
                    <a:p>
                      <a:pPr algn="l" fontAlgn="b"/>
                      <a:r>
                        <a:rPr lang="en-US" sz="1200" b="0" i="0" u="none" strike="noStrike">
                          <a:solidFill>
                            <a:srgbClr val="000000"/>
                          </a:solidFill>
                          <a:effectLst/>
                          <a:latin typeface="Calibri" panose="020F0502020204030204" pitchFamily="34" charset="0"/>
                        </a:rPr>
                        <a:t>42 ST-PORT AUTH</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116,394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232,787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349,181 </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           465,575 </a:t>
                      </a:r>
                    </a:p>
                  </a:txBody>
                  <a:tcPr marL="9525" marR="9525" marT="9525" marB="0" anchor="b">
                    <a:lnL>
                      <a:noFill/>
                    </a:lnL>
                    <a:lnR>
                      <a:noFill/>
                    </a:lnR>
                    <a:lnT>
                      <a:noFill/>
                    </a:lnT>
                    <a:lnB>
                      <a:noFill/>
                    </a:lnB>
                  </a:tcPr>
                </a:tc>
                <a:extLst>
                  <a:ext uri="{0D108BD9-81ED-4DB2-BD59-A6C34878D82A}">
                    <a16:rowId xmlns:a16="http://schemas.microsoft.com/office/drawing/2014/main" val="439101702"/>
                  </a:ext>
                </a:extLst>
              </a:tr>
              <a:tr h="203200">
                <a:tc>
                  <a:txBody>
                    <a:bodyPr/>
                    <a:lstStyle/>
                    <a:p>
                      <a:pPr algn="l" fontAlgn="b"/>
                      <a:r>
                        <a:rPr lang="en-US" sz="12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1,651,352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3,302,703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4,954,055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panose="020F0502020204030204" pitchFamily="34" charset="0"/>
                        </a:rPr>
                        <a:t>        6,605,406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06450030"/>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73052305"/>
                  </a:ext>
                </a:extLst>
              </a:tr>
              <a:tr h="203200">
                <a:tc>
                  <a:txBody>
                    <a:bodyPr/>
                    <a:lstStyle/>
                    <a:p>
                      <a:pPr algn="l" fontAlgn="b"/>
                      <a:r>
                        <a:rPr lang="en-US" sz="1200" b="0" i="0" u="none" strike="noStrike" dirty="0">
                          <a:solidFill>
                            <a:srgbClr val="000000"/>
                          </a:solidFill>
                          <a:effectLst/>
                          <a:latin typeface="Calibri" panose="020F0502020204030204" pitchFamily="34" charset="0"/>
                        </a:rPr>
                        <a:t>ASSUME TURNOUT</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43137043"/>
                  </a:ext>
                </a:extLst>
              </a:tr>
              <a:tr h="203200">
                <a:tc>
                  <a:txBody>
                    <a:bodyPr/>
                    <a:lstStyle/>
                    <a:p>
                      <a:pPr algn="l" fontAlgn="b"/>
                      <a:r>
                        <a:rPr lang="en-US" sz="1200" b="0" i="0" u="none" strike="noStrike" dirty="0">
                          <a:solidFill>
                            <a:srgbClr val="000000"/>
                          </a:solidFill>
                          <a:effectLst/>
                          <a:latin typeface="Calibri" panose="020F0502020204030204" pitchFamily="34" charset="0"/>
                        </a:rPr>
                        <a:t>ASSUMED REACH</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07488700"/>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354394407"/>
                  </a:ext>
                </a:extLst>
              </a:tr>
              <a:tr h="203200">
                <a:tc>
                  <a:txBody>
                    <a:bodyPr/>
                    <a:lstStyle/>
                    <a:p>
                      <a:pPr algn="l" fontAlgn="b"/>
                      <a:r>
                        <a:rPr lang="en-US" sz="1200" b="1" i="0" u="none" strike="noStrike">
                          <a:solidFill>
                            <a:srgbClr val="000000"/>
                          </a:solidFill>
                          <a:effectLst/>
                          <a:latin typeface="Calibri" panose="020F0502020204030204" pitchFamily="34" charset="0"/>
                        </a:rPr>
                        <a:t>PARTICIPATION</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                16,514 </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18431229"/>
                  </a:ext>
                </a:extLst>
              </a:tr>
            </a:tbl>
          </a:graphicData>
        </a:graphic>
      </p:graphicFrame>
    </p:spTree>
    <p:extLst>
      <p:ext uri="{BB962C8B-B14F-4D97-AF65-F5344CB8AC3E}">
        <p14:creationId xmlns:p14="http://schemas.microsoft.com/office/powerpoint/2010/main" val="369567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61CF-1359-3B44-A296-BDECD1F26985}"/>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77F52958-6B97-444D-8077-2683BADFF374}"/>
              </a:ext>
            </a:extLst>
          </p:cNvPr>
          <p:cNvSpPr>
            <a:spLocks noGrp="1"/>
          </p:cNvSpPr>
          <p:nvPr>
            <p:ph idx="1"/>
          </p:nvPr>
        </p:nvSpPr>
        <p:spPr/>
        <p:txBody>
          <a:bodyPr/>
          <a:lstStyle/>
          <a:p>
            <a:r>
              <a:rPr lang="en-US" dirty="0"/>
              <a:t> We recommend placing teams on these days in the following stations</a:t>
            </a:r>
          </a:p>
          <a:p>
            <a:r>
              <a:rPr lang="en-US" dirty="0"/>
              <a:t>We recommend the following hours for placement to maximize reach</a:t>
            </a:r>
          </a:p>
        </p:txBody>
      </p:sp>
    </p:spTree>
    <p:extLst>
      <p:ext uri="{BB962C8B-B14F-4D97-AF65-F5344CB8AC3E}">
        <p14:creationId xmlns:p14="http://schemas.microsoft.com/office/powerpoint/2010/main" val="429399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D343-4189-D749-AA2E-B69BF73C3BE1}"/>
              </a:ext>
            </a:extLst>
          </p:cNvPr>
          <p:cNvSpPr>
            <a:spLocks noGrp="1"/>
          </p:cNvSpPr>
          <p:nvPr>
            <p:ph type="title"/>
          </p:nvPr>
        </p:nvSpPr>
        <p:spPr>
          <a:xfrm>
            <a:off x="2592925" y="5600700"/>
            <a:ext cx="8911687" cy="632832"/>
          </a:xfrm>
        </p:spPr>
        <p:txBody>
          <a:bodyPr>
            <a:noAutofit/>
          </a:bodyPr>
          <a:lstStyle/>
          <a:p>
            <a:pPr marL="285750" indent="-285750">
              <a:buClr>
                <a:schemeClr val="tx1"/>
              </a:buClr>
              <a:buFont typeface="Arial" panose="020B0604020202020204" pitchFamily="34" charset="0"/>
              <a:buChar char="•"/>
            </a:pPr>
            <a:r>
              <a:rPr lang="en-US" sz="1600" dirty="0"/>
              <a:t>The top three stations with high number of businesses have highest entries in the evening(4-8pm)</a:t>
            </a:r>
            <a:br>
              <a:rPr lang="en-US" sz="1600" dirty="0"/>
            </a:br>
            <a:br>
              <a:rPr lang="en-US" sz="1600" dirty="0"/>
            </a:br>
            <a:br>
              <a:rPr lang="en-US" sz="1600" dirty="0"/>
            </a:br>
            <a:endParaRPr lang="en-US" sz="1600" dirty="0"/>
          </a:p>
        </p:txBody>
      </p:sp>
      <p:pic>
        <p:nvPicPr>
          <p:cNvPr id="5" name="Content Placeholder 4">
            <a:extLst>
              <a:ext uri="{FF2B5EF4-FFF2-40B4-BE49-F238E27FC236}">
                <a16:creationId xmlns:a16="http://schemas.microsoft.com/office/drawing/2014/main" id="{5266C674-BB47-FC40-8888-B47A7A220FD1}"/>
              </a:ext>
            </a:extLst>
          </p:cNvPr>
          <p:cNvPicPr>
            <a:picLocks noGrp="1" noChangeAspect="1"/>
          </p:cNvPicPr>
          <p:nvPr>
            <p:ph idx="1"/>
          </p:nvPr>
        </p:nvPicPr>
        <p:blipFill>
          <a:blip r:embed="rId2"/>
          <a:stretch>
            <a:fillRect/>
          </a:stretch>
        </p:blipFill>
        <p:spPr>
          <a:xfrm>
            <a:off x="2592925" y="2108200"/>
            <a:ext cx="4658775" cy="3302000"/>
          </a:xfrm>
        </p:spPr>
      </p:pic>
      <p:sp>
        <p:nvSpPr>
          <p:cNvPr id="7" name="TextBox 6">
            <a:extLst>
              <a:ext uri="{FF2B5EF4-FFF2-40B4-BE49-F238E27FC236}">
                <a16:creationId xmlns:a16="http://schemas.microsoft.com/office/drawing/2014/main" id="{9DC68CB2-3F51-6148-8E29-F5ED1AEBBA28}"/>
              </a:ext>
            </a:extLst>
          </p:cNvPr>
          <p:cNvSpPr txBox="1"/>
          <p:nvPr/>
        </p:nvSpPr>
        <p:spPr>
          <a:xfrm>
            <a:off x="3148882" y="1917700"/>
            <a:ext cx="3546859" cy="261610"/>
          </a:xfrm>
          <a:prstGeom prst="rect">
            <a:avLst/>
          </a:prstGeom>
          <a:noFill/>
        </p:spPr>
        <p:txBody>
          <a:bodyPr wrap="square" rtlCol="0">
            <a:spAutoFit/>
          </a:bodyPr>
          <a:lstStyle/>
          <a:p>
            <a:r>
              <a:rPr lang="en-US" sz="1100" b="1" dirty="0"/>
              <a:t>Number of business vs. evening entries(4-8pm)</a:t>
            </a:r>
          </a:p>
        </p:txBody>
      </p:sp>
      <p:sp>
        <p:nvSpPr>
          <p:cNvPr id="9" name="Title 1">
            <a:extLst>
              <a:ext uri="{FF2B5EF4-FFF2-40B4-BE49-F238E27FC236}">
                <a16:creationId xmlns:a16="http://schemas.microsoft.com/office/drawing/2014/main" id="{E36FCED3-75A8-D94B-B37A-5033CF6961A0}"/>
              </a:ext>
            </a:extLst>
          </p:cNvPr>
          <p:cNvSpPr txBox="1">
            <a:spLocks/>
          </p:cNvSpPr>
          <p:nvPr/>
        </p:nvSpPr>
        <p:spPr>
          <a:xfrm>
            <a:off x="2592925" y="624110"/>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Appendix</a:t>
            </a:r>
          </a:p>
        </p:txBody>
      </p:sp>
    </p:spTree>
    <p:extLst>
      <p:ext uri="{BB962C8B-B14F-4D97-AF65-F5344CB8AC3E}">
        <p14:creationId xmlns:p14="http://schemas.microsoft.com/office/powerpoint/2010/main" val="71590313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342</TotalTime>
  <Words>524</Words>
  <Application>Microsoft Macintosh PowerPoint</Application>
  <PresentationFormat>Widescreen</PresentationFormat>
  <Paragraphs>108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Wisp</vt:lpstr>
      <vt:lpstr>Project Benson </vt:lpstr>
      <vt:lpstr>Executive Summary</vt:lpstr>
      <vt:lpstr>Methodology</vt:lpstr>
      <vt:lpstr>Net traffic for all stations over 4 weeks</vt:lpstr>
      <vt:lpstr>Top 5 Stations based on day of the week</vt:lpstr>
      <vt:lpstr>Demographic information for the zip codes of the top 10 stations based on net traffic </vt:lpstr>
      <vt:lpstr>Calculation of number of participants based on reach in the top 10 stations and assumed turnout</vt:lpstr>
      <vt:lpstr>Recommendations</vt:lpstr>
      <vt:lpstr>The top three stations with high number of businesses have highest entries in the evening(4-8pm)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Benson </dc:title>
  <dc:creator>Microsoft Office User</dc:creator>
  <cp:lastModifiedBy>Meena Anantha Padmanabhan</cp:lastModifiedBy>
  <cp:revision>31</cp:revision>
  <dcterms:created xsi:type="dcterms:W3CDTF">2018-09-27T04:02:59Z</dcterms:created>
  <dcterms:modified xsi:type="dcterms:W3CDTF">2018-09-27T22:54:00Z</dcterms:modified>
</cp:coreProperties>
</file>